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42" r:id="rId2"/>
    <p:sldId id="458" r:id="rId3"/>
    <p:sldId id="459" r:id="rId4"/>
    <p:sldId id="460" r:id="rId5"/>
    <p:sldId id="466" r:id="rId6"/>
    <p:sldId id="467" r:id="rId7"/>
    <p:sldId id="468" r:id="rId8"/>
    <p:sldId id="469" r:id="rId9"/>
    <p:sldId id="461" r:id="rId10"/>
    <p:sldId id="462" r:id="rId11"/>
    <p:sldId id="465" r:id="rId12"/>
    <p:sldId id="463" r:id="rId13"/>
    <p:sldId id="471" r:id="rId14"/>
    <p:sldId id="470" r:id="rId15"/>
    <p:sldId id="464" r:id="rId1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000000"/>
    <a:srgbClr val="222A37"/>
    <a:srgbClr val="284352"/>
    <a:srgbClr val="1A6B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458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184" y="32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2086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r>
              <a:rPr lang="en-US"/>
              <a:t>Insert Title Here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4237D57E-1BC5-4DB1-AA16-6C14340D1B6D}" type="datetimeFigureOut">
              <a:rPr lang="en-US" smtClean="0"/>
              <a:t>5/27/21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BE07B4AC-3A0A-4365-B9D9-BE092ED8E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48507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r>
              <a:rPr lang="en-US"/>
              <a:t>Insert Title Here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95BB807E-6ED4-458F-A0B1-BFC5227F24EC}" type="datetimeFigureOut">
              <a:rPr lang="en-US" smtClean="0"/>
              <a:t>5/27/21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8ED24C1D-40A6-4244-BA3E-0D7487CEE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148168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Franklin Gothic Medium Cond" panose="020B0606030402020204" pitchFamily="34" charset="0"/>
              </a:rPr>
              <a:t>Thank you for the gift of your time and attention.</a:t>
            </a:r>
          </a:p>
          <a:p>
            <a:endParaRPr lang="en-US" dirty="0">
              <a:latin typeface="Franklin Gothic Medium Cond" panose="020B06060304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F98BAB-7158-4064-9599-70E325F2C1BB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049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adac.uaa.alaska.edu/" TargetMode="Externa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No 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887357"/>
            <a:ext cx="9144000" cy="1622605"/>
          </a:xfrm>
        </p:spPr>
        <p:txBody>
          <a:bodyPr anchor="b">
            <a:normAutofit/>
          </a:bodyPr>
          <a:lstStyle>
            <a:lvl1pPr algn="ctr">
              <a:defRPr sz="4800"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226" y="985323"/>
            <a:ext cx="5124315" cy="816286"/>
          </a:xfrm>
          <a:prstGeom prst="rect">
            <a:avLst/>
          </a:prstGeom>
        </p:spPr>
      </p:pic>
      <p:sp>
        <p:nvSpPr>
          <p:cNvPr id="23" name="Subtitle 2"/>
          <p:cNvSpPr txBox="1">
            <a:spLocks/>
          </p:cNvSpPr>
          <p:nvPr userDrawn="1"/>
        </p:nvSpPr>
        <p:spPr>
          <a:xfrm>
            <a:off x="1524000" y="3595710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Franklin Gothic Book" panose="020B0503020102020204" pitchFamily="34" charset="0"/>
              </a:rPr>
              <a:t>A presentation by</a:t>
            </a: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1522384" y="3999702"/>
            <a:ext cx="4213783" cy="15716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latin typeface="Franklin Gothic Book" panose="020B050302010202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Etc.</a:t>
            </a:r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5067300" y="6488668"/>
            <a:ext cx="7124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</p:spTree>
    <p:extLst>
      <p:ext uri="{BB962C8B-B14F-4D97-AF65-F5344CB8AC3E}">
        <p14:creationId xmlns:p14="http://schemas.microsoft.com/office/powerpoint/2010/main" val="17164916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Med-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887357"/>
            <a:ext cx="6761408" cy="1622605"/>
          </a:xfrm>
        </p:spPr>
        <p:txBody>
          <a:bodyPr anchor="b">
            <a:normAutofit/>
          </a:bodyPr>
          <a:lstStyle>
            <a:lvl1pPr algn="ctr">
              <a:defRPr sz="4000"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1524000" y="3595710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Franklin Gothic Book" panose="020B0503020102020204" pitchFamily="34" charset="0"/>
              </a:rPr>
              <a:t>A presentation by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226" y="985323"/>
            <a:ext cx="5124315" cy="81628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sp>
        <p:nvSpPr>
          <p:cNvPr id="4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456583" y="2586038"/>
            <a:ext cx="3733800" cy="2244725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5067300" y="6488668"/>
            <a:ext cx="7124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  <p:sp>
        <p:nvSpPr>
          <p:cNvPr id="12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1522384" y="3999702"/>
            <a:ext cx="4213783" cy="15716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latin typeface="Franklin Gothic Book" panose="020B050302010202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13756216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91075" y="457199"/>
            <a:ext cx="6562725" cy="5719764"/>
          </a:xfrm>
        </p:spPr>
        <p:txBody>
          <a:bodyPr/>
          <a:lstStyle>
            <a:lvl1pPr marL="0" indent="0">
              <a:buNone/>
              <a:defRPr sz="1800" i="1" baseline="0">
                <a:solidFill>
                  <a:srgbClr val="FF0000"/>
                </a:solidFill>
                <a:latin typeface="Franklin Gothic Book" panose="020B0503020102020204" pitchFamily="34" charset="0"/>
              </a:defRPr>
            </a:lvl1pPr>
          </a:lstStyle>
          <a:p>
            <a:pPr lvl="0"/>
            <a:r>
              <a:rPr lang="en-US" dirty="0"/>
              <a:t>To insert a chart, choose</a:t>
            </a:r>
          </a:p>
          <a:p>
            <a:pPr lvl="0"/>
            <a:r>
              <a:rPr lang="en-US" dirty="0"/>
              <a:t>INSERT Tab&gt;CHART&gt;TEMPLATES</a:t>
            </a:r>
          </a:p>
          <a:p>
            <a:pPr lvl="0"/>
            <a:r>
              <a:rPr lang="en-US" dirty="0"/>
              <a:t>Select an ADAC Chart from the Templates Folder.  If you do not have anything charts in this folder or need another type of chart created, contact: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Jeff Kee </a:t>
            </a:r>
          </a:p>
          <a:p>
            <a:pPr lvl="0"/>
            <a:r>
              <a:rPr lang="en-US" dirty="0"/>
              <a:t>jakee@Alaska.edu.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173002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_Per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91075" y="457199"/>
            <a:ext cx="6562725" cy="5719764"/>
          </a:xfrm>
        </p:spPr>
        <p:txBody>
          <a:bodyPr/>
          <a:lstStyle>
            <a:lvl1pPr marL="0" indent="0">
              <a:buNone/>
              <a:defRPr sz="1800" i="1" baseline="0">
                <a:solidFill>
                  <a:srgbClr val="FF0000"/>
                </a:solidFill>
                <a:latin typeface="Franklin Gothic Book" panose="020B0503020102020204" pitchFamily="34" charset="0"/>
              </a:defRPr>
            </a:lvl1pPr>
          </a:lstStyle>
          <a:p>
            <a:pPr lvl="0"/>
            <a:r>
              <a:rPr lang="en-US" dirty="0"/>
              <a:t>Insert Photo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274233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417394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676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7467601" y="1466849"/>
            <a:ext cx="3886200" cy="471011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029289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Booke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10515600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57757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8" name="Text Placeholder 16"/>
          <p:cNvSpPr>
            <a:spLocks noGrp="1"/>
          </p:cNvSpPr>
          <p:nvPr>
            <p:ph type="body" sz="quarter" idx="18" hasCustomPrompt="1"/>
          </p:nvPr>
        </p:nvSpPr>
        <p:spPr>
          <a:xfrm>
            <a:off x="7776230" y="1466849"/>
            <a:ext cx="3577570" cy="471011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678274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Fa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28613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11" name="Picture Placeholder 3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9805987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2" name="Picture Placeholder 3"/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7436645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3" name="Picture Placeholder 3"/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5067301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4" name="Picture Placeholder 3"/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2697957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3" name="Picture Placeholder 3"/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328613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4" name="Picture Placeholder 3"/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9805987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5" name="Picture Placeholder 3"/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7436645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6" name="Picture Placeholder 3"/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5067301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7" name="Picture Placeholder 3"/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2697957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8"/>
            <a:ext cx="9553575" cy="557213"/>
          </a:xfrm>
        </p:spPr>
        <p:txBody>
          <a:bodyPr anchor="t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494322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199"/>
            <a:ext cx="10515600" cy="593726"/>
          </a:xfrm>
        </p:spPr>
        <p:txBody>
          <a:bodyPr anchor="b">
            <a:no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38201" y="1157288"/>
            <a:ext cx="10515600" cy="5019675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To change the number of Columns, go to:</a:t>
            </a:r>
          </a:p>
          <a:p>
            <a:pPr lvl="0"/>
            <a:r>
              <a:rPr lang="en-US" dirty="0"/>
              <a:t>HOME&gt;Paragraph&gt;Column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822318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689538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157288"/>
            <a:ext cx="5181600" cy="444398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157288"/>
            <a:ext cx="5181600" cy="50196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19524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157288"/>
            <a:ext cx="5157787" cy="461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1619249"/>
            <a:ext cx="5157787" cy="39820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157288"/>
            <a:ext cx="5183188" cy="461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1619249"/>
            <a:ext cx="5183188" cy="45704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41981129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0835790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7378352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47738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642939"/>
            <a:ext cx="6172200" cy="52181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66850"/>
            <a:ext cx="3932237" cy="41344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139589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v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0" y="609601"/>
            <a:ext cx="12192000" cy="499167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09600"/>
            <a:ext cx="5275262" cy="947738"/>
          </a:xfrm>
          <a:solidFill>
            <a:srgbClr val="000000">
              <a:alpha val="50000"/>
            </a:srgbClr>
          </a:solidFill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619250"/>
            <a:ext cx="5275262" cy="3982023"/>
          </a:xfrm>
          <a:solidFill>
            <a:srgbClr val="000000">
              <a:alpha val="50000"/>
            </a:srgbClr>
          </a:solidFill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4738688" y="5657169"/>
            <a:ext cx="7453312" cy="120083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9128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47738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66850"/>
            <a:ext cx="3932237" cy="41344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15318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157287"/>
            <a:ext cx="10515600" cy="50196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1864681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01212" y="365125"/>
            <a:ext cx="1652587" cy="5811838"/>
          </a:xfrm>
        </p:spPr>
        <p:txBody>
          <a:bodyPr vert="eaVert" anchor="t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8805863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711313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932707" y="500063"/>
            <a:ext cx="36576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7932707" y="3381376"/>
            <a:ext cx="18288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10675907" y="3381376"/>
            <a:ext cx="914400" cy="27432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7" name="Picture Placeholder 3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155919" y="500062"/>
            <a:ext cx="45720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3155919" y="3381376"/>
            <a:ext cx="4572000" cy="18288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55919" y="5438776"/>
            <a:ext cx="4572000" cy="6858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34027" y="608415"/>
            <a:ext cx="2913297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Picture</a:t>
            </a:r>
            <a:endParaRPr lang="en-US" sz="7200" b="0" cap="none" spc="0" baseline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7200" b="0" cap="none" spc="0" baseline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Frames</a:t>
            </a:r>
            <a:endParaRPr lang="en-US" sz="7200" b="0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265081" y="2916739"/>
            <a:ext cx="2743200" cy="2379685"/>
          </a:xfrm>
          <a:ln w="28575">
            <a:noFill/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</p:spTree>
    <p:extLst>
      <p:ext uri="{BB962C8B-B14F-4D97-AF65-F5344CB8AC3E}">
        <p14:creationId xmlns:p14="http://schemas.microsoft.com/office/powerpoint/2010/main" val="39417947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420" y="2300314"/>
            <a:ext cx="5335925" cy="849995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3616556" y="3320463"/>
            <a:ext cx="4955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Research for the Arctic Operator…</a:t>
            </a: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For Today and For the Future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3616556" y="4136948"/>
            <a:ext cx="49556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latin typeface="Franklin Gothic Book" panose="020B0503020102020204" pitchFamily="34" charset="0"/>
                <a:hlinkClick r:id="rId4"/>
              </a:rPr>
              <a:t>http://adac.uaa.alaska.edu/</a:t>
            </a:r>
            <a:endParaRPr lang="en-US" sz="14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6775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2823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microsoft.com/office/2007/relationships/hdphoto" Target="../media/hdphoto2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28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284352">
                <a:lumMod val="82000"/>
              </a:srgbClr>
            </a:gs>
            <a:gs pos="0">
              <a:srgbClr val="1A6B6F"/>
            </a:gs>
            <a:gs pos="81000">
              <a:srgbClr val="222A37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43578"/>
            <a:ext cx="3352799" cy="112788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10515600" cy="5937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57271"/>
            <a:ext cx="10515600" cy="5019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5991859"/>
            <a:ext cx="7124699" cy="24622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effectLst>
                  <a:outerShdw blurRad="63500" dist="38100" dir="5400000" algn="tl">
                    <a:srgbClr val="222A37"/>
                  </a:outerShdw>
                </a:effectLst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0" y="350838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8" cstate="print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2512" y="-230479"/>
            <a:ext cx="3459487" cy="79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075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4" r:id="rId4"/>
    <p:sldLayoutId id="2147483666" r:id="rId5"/>
    <p:sldLayoutId id="2147483667" r:id="rId6"/>
    <p:sldLayoutId id="2147483668" r:id="rId7"/>
    <p:sldLayoutId id="2147483663" r:id="rId8"/>
    <p:sldLayoutId id="2147483650" r:id="rId9"/>
    <p:sldLayoutId id="2147483651" r:id="rId10"/>
    <p:sldLayoutId id="2147483652" r:id="rId11"/>
    <p:sldLayoutId id="2147483653" r:id="rId12"/>
    <p:sldLayoutId id="2147483654" r:id="rId13"/>
    <p:sldLayoutId id="2147483655" r:id="rId14"/>
    <p:sldLayoutId id="2147483656" r:id="rId15"/>
    <p:sldLayoutId id="2147483665" r:id="rId16"/>
    <p:sldLayoutId id="2147483657" r:id="rId17"/>
    <p:sldLayoutId id="2147483658" r:id="rId18"/>
    <p:sldLayoutId id="2147483659" r:id="rId19"/>
    <p:sldLayoutId id="2147483662" r:id="rId20"/>
    <p:sldLayoutId id="2147483669" r:id="rId21"/>
    <p:sldLayoutId id="2147483671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Franklin Gothic Book" panose="020B05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US" sz="3600" dirty="0"/>
            </a:br>
            <a:r>
              <a:rPr lang="en-US" sz="3600" dirty="0"/>
              <a:t>ADAC Year 7 Annual Meeting</a:t>
            </a:r>
            <a:br>
              <a:rPr lang="en-US" sz="3600" dirty="0"/>
            </a:br>
            <a:r>
              <a:rPr lang="en-US" sz="2700" dirty="0">
                <a:solidFill>
                  <a:srgbClr val="00B0F0"/>
                </a:solidFill>
              </a:rPr>
              <a:t>...Via Conference Call, 2-3 June 2021</a:t>
            </a:r>
            <a:br>
              <a:rPr lang="en-US" sz="3600" dirty="0"/>
            </a:br>
            <a:r>
              <a:rPr lang="en-US" sz="3600" dirty="0"/>
              <a:t>ADAC Project Briefing</a:t>
            </a:r>
            <a:br>
              <a:rPr lang="en-US" sz="3600" dirty="0"/>
            </a:br>
            <a:r>
              <a:rPr lang="en-US" sz="3000" i="1" dirty="0">
                <a:solidFill>
                  <a:srgbClr val="FFFF00"/>
                </a:solidFill>
              </a:rPr>
              <a:t>“Geofencing”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522384" y="3999702"/>
            <a:ext cx="6633644" cy="1571625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Dr. Shawn Butler</a:t>
            </a:r>
          </a:p>
          <a:p>
            <a:r>
              <a:rPr lang="en-US" dirty="0">
                <a:solidFill>
                  <a:srgbClr val="FFFF00"/>
                </a:solidFill>
              </a:rPr>
              <a:t>Assistant Term Professor</a:t>
            </a:r>
          </a:p>
          <a:p>
            <a:r>
              <a:rPr lang="en-US" dirty="0">
                <a:solidFill>
                  <a:srgbClr val="FFFF00"/>
                </a:solidFill>
              </a:rPr>
              <a:t>University of Alaska Anchorage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788C6E8E-57C3-F047-AD9A-F5207C0568A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7085" r="7085"/>
          <a:stretch>
            <a:fillRect/>
          </a:stretch>
        </p:blipFill>
        <p:spPr>
          <a:xfrm>
            <a:off x="7899992" y="2632470"/>
            <a:ext cx="3733800" cy="224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917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19238" y="479238"/>
            <a:ext cx="10713121" cy="1037138"/>
          </a:xfrm>
        </p:spPr>
        <p:txBody>
          <a:bodyPr>
            <a:normAutofit/>
          </a:bodyPr>
          <a:lstStyle/>
          <a:p>
            <a:r>
              <a:rPr lang="en-US" sz="3600" dirty="0"/>
              <a:t>Project Geofencing:  </a:t>
            </a:r>
            <a:r>
              <a:rPr lang="en-US" sz="2200" i="1" dirty="0">
                <a:solidFill>
                  <a:srgbClr val="FFFF00"/>
                </a:solidFill>
              </a:rPr>
              <a:t>Geofencing for CG1View</a:t>
            </a:r>
            <a:endParaRPr lang="en-US" sz="2700" i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56769" y="1840999"/>
            <a:ext cx="7512588" cy="3649204"/>
          </a:xfrm>
        </p:spPr>
        <p:txBody>
          <a:bodyPr>
            <a:normAutofit/>
          </a:bodyPr>
          <a:lstStyle/>
          <a:p>
            <a:r>
              <a:rPr lang="en-US" sz="2400" dirty="0"/>
              <a:t>Principal Investigator:  Dr. Shawn Butler</a:t>
            </a:r>
          </a:p>
          <a:p>
            <a:r>
              <a:rPr lang="en-US" sz="2400" dirty="0"/>
              <a:t>Lead Institution: University of Alaska Anchorage</a:t>
            </a:r>
          </a:p>
          <a:p>
            <a:r>
              <a:rPr lang="en-US" sz="2400" dirty="0"/>
              <a:t>Supporting Team: Axiom Data Science</a:t>
            </a:r>
          </a:p>
          <a:p>
            <a:r>
              <a:rPr lang="en-US" sz="2400" dirty="0"/>
              <a:t>Student Participation: Rachelle Lewis</a:t>
            </a:r>
          </a:p>
          <a:p>
            <a:r>
              <a:rPr lang="en-US" sz="2400" dirty="0"/>
              <a:t>Project Champion: LT Evan Richter, USCG</a:t>
            </a:r>
          </a:p>
          <a:p>
            <a:r>
              <a:rPr lang="en-US" sz="2400" dirty="0"/>
              <a:t>Project Advocates: Anchorage Sector, </a:t>
            </a:r>
            <a:r>
              <a:rPr lang="en-US" sz="2000" dirty="0"/>
              <a:t>CG District 17</a:t>
            </a:r>
          </a:p>
          <a:p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629564" y="0"/>
            <a:ext cx="4186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BE4110-E7F9-0946-9B95-7F9EB70E1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3440" y="1107088"/>
            <a:ext cx="2922533" cy="2321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49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48114" y="441859"/>
            <a:ext cx="9940158" cy="1049412"/>
          </a:xfrm>
        </p:spPr>
        <p:txBody>
          <a:bodyPr>
            <a:normAutofit/>
          </a:bodyPr>
          <a:lstStyle/>
          <a:p>
            <a:r>
              <a:rPr lang="en-US" sz="3600" dirty="0"/>
              <a:t>Project Geofencing:  Description and Baseline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86536" y="1445479"/>
            <a:ext cx="10564636" cy="2804911"/>
          </a:xfrm>
        </p:spPr>
        <p:txBody>
          <a:bodyPr>
            <a:noAutofit/>
          </a:bodyPr>
          <a:lstStyle/>
          <a:p>
            <a:r>
              <a:rPr lang="en-US" dirty="0"/>
              <a:t>Create an application that allows the Coast Guard to create, manage, and visualize </a:t>
            </a:r>
            <a:r>
              <a:rPr lang="en-US" i="1" dirty="0"/>
              <a:t>virtual</a:t>
            </a:r>
            <a:r>
              <a:rPr lang="en-US" dirty="0"/>
              <a:t> geofences as an </a:t>
            </a:r>
            <a:r>
              <a:rPr lang="en-US" i="1" u="sng" dirty="0"/>
              <a:t>integrated</a:t>
            </a:r>
            <a:r>
              <a:rPr lang="en-US" dirty="0"/>
              <a:t> component of the Coast Guard’s command and control system – CG OneView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Leverage lessons learned from AK Marine Exchange PACTRAC application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186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9FA127-02EC-E246-87C9-833B5867908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93986" y="4194168"/>
            <a:ext cx="2422228" cy="2436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395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29703" y="520644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Project Geofencing:  Relevance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97340" y="1236438"/>
            <a:ext cx="8653505" cy="4078127"/>
          </a:xfrm>
        </p:spPr>
        <p:txBody>
          <a:bodyPr>
            <a:normAutofit fontScale="62500" lnSpcReduction="20000"/>
          </a:bodyPr>
          <a:lstStyle/>
          <a:p>
            <a:pPr>
              <a:spcBef>
                <a:spcPts val="300"/>
              </a:spcBef>
              <a:spcAft>
                <a:spcPts val="1200"/>
              </a:spcAft>
            </a:pPr>
            <a:r>
              <a:rPr lang="en-US" dirty="0"/>
              <a:t>Hundreds of ships travel the arctic waters each year</a:t>
            </a:r>
          </a:p>
          <a:p>
            <a:pPr>
              <a:spcBef>
                <a:spcPts val="300"/>
              </a:spcBef>
              <a:spcAft>
                <a:spcPts val="1200"/>
              </a:spcAft>
            </a:pPr>
            <a:r>
              <a:rPr lang="en-US" dirty="0"/>
              <a:t>CG District 17 area of operations is over 3.8 million sq miles and more than 47,000 miles of shoreline.</a:t>
            </a:r>
          </a:p>
          <a:p>
            <a:pPr>
              <a:spcBef>
                <a:spcPts val="300"/>
              </a:spcBef>
              <a:spcAft>
                <a:spcPts val="1200"/>
              </a:spcAft>
            </a:pPr>
            <a:r>
              <a:rPr lang="en-US" dirty="0"/>
              <a:t>Maritime traffic increased 250 percent between 2008 and 2015</a:t>
            </a:r>
          </a:p>
          <a:p>
            <a:pPr>
              <a:spcBef>
                <a:spcPts val="300"/>
              </a:spcBef>
              <a:spcAft>
                <a:spcPts val="1200"/>
              </a:spcAft>
            </a:pPr>
            <a:r>
              <a:rPr lang="en-US" dirty="0"/>
              <a:t>Several sensitive marine habitat areas that need protected</a:t>
            </a:r>
          </a:p>
          <a:p>
            <a:pPr>
              <a:spcBef>
                <a:spcPts val="300"/>
              </a:spcBef>
              <a:spcAft>
                <a:spcPts val="1200"/>
              </a:spcAft>
            </a:pPr>
            <a:r>
              <a:rPr lang="en-US" dirty="0"/>
              <a:t>Transiting vessels are prohibited from approaching too close to U.S. Shorelines</a:t>
            </a:r>
          </a:p>
          <a:p>
            <a:pPr>
              <a:spcBef>
                <a:spcPts val="300"/>
              </a:spcBef>
              <a:spcAft>
                <a:spcPts val="1200"/>
              </a:spcAft>
            </a:pPr>
            <a:r>
              <a:rPr lang="en-US" dirty="0"/>
              <a:t>Vessels that lose power or cargo can pose a serious threat to the environment and other vessels</a:t>
            </a:r>
          </a:p>
          <a:p>
            <a:pPr>
              <a:spcBef>
                <a:spcPts val="300"/>
              </a:spcBef>
              <a:spcAft>
                <a:spcPts val="1200"/>
              </a:spcAft>
            </a:pPr>
            <a:r>
              <a:rPr lang="en-US" dirty="0"/>
              <a:t>Monitoring hundreds of vessels can be overwhelming to watch operators</a:t>
            </a:r>
          </a:p>
          <a:p>
            <a:pPr>
              <a:spcBef>
                <a:spcPts val="300"/>
              </a:spcBef>
              <a:spcAft>
                <a:spcPts val="1200"/>
              </a:spcAft>
            </a:pPr>
            <a:r>
              <a:rPr lang="en-US" dirty="0"/>
              <a:t>The Marine Exchange PacTracs system is separate from the CG Command and Control System – CG One View</a:t>
            </a:r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186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  <p:pic>
        <p:nvPicPr>
          <p:cNvPr id="1026" name="Picture 2" descr="District Seventeen">
            <a:extLst>
              <a:ext uri="{FF2B5EF4-FFF2-40B4-BE49-F238E27FC236}">
                <a16:creationId xmlns:a16="http://schemas.microsoft.com/office/drawing/2014/main" id="{A8DA1B26-3871-CB42-9F6A-A23CA24996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0214" y="4498428"/>
            <a:ext cx="2907703" cy="2246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8295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29703" y="520644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Project Geofencing: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97340" y="1236438"/>
            <a:ext cx="8653505" cy="4078127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Baseline - 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AK Marine Exchange provides geofencing for their members</a:t>
            </a:r>
          </a:p>
          <a:p>
            <a:pPr lvl="2">
              <a:spcAft>
                <a:spcPts val="600"/>
              </a:spcAft>
            </a:pPr>
            <a:r>
              <a:rPr lang="en-US" dirty="0"/>
              <a:t>Developed during the ADAC YR 5 and 6 geofencing project</a:t>
            </a:r>
          </a:p>
          <a:p>
            <a:pPr lvl="2">
              <a:spcAft>
                <a:spcPts val="600"/>
              </a:spcAft>
            </a:pPr>
            <a:r>
              <a:rPr lang="en-US" dirty="0"/>
              <a:t>Initial requirements were developed collaboratively with Sector 17 and private entities. </a:t>
            </a:r>
          </a:p>
          <a:p>
            <a:pPr lvl="2">
              <a:spcAft>
                <a:spcPts val="600"/>
              </a:spcAft>
            </a:pPr>
            <a:r>
              <a:rPr lang="en-US" dirty="0"/>
              <a:t>Although a significant leap in capability,</a:t>
            </a:r>
          </a:p>
          <a:p>
            <a:pPr lvl="3">
              <a:spcAft>
                <a:spcPts val="600"/>
              </a:spcAft>
            </a:pPr>
            <a:r>
              <a:rPr lang="en-US" dirty="0"/>
              <a:t>Not integrated with CG One View</a:t>
            </a:r>
          </a:p>
          <a:p>
            <a:pPr lvl="3">
              <a:spcAft>
                <a:spcPts val="600"/>
              </a:spcAft>
            </a:pPr>
            <a:r>
              <a:rPr lang="en-US" dirty="0"/>
              <a:t>Operates on a separate display screen</a:t>
            </a:r>
          </a:p>
          <a:p>
            <a:pPr lvl="3">
              <a:spcAft>
                <a:spcPts val="600"/>
              </a:spcAft>
            </a:pPr>
            <a:r>
              <a:rPr lang="en-US" dirty="0"/>
              <a:t>Coast Guard has many more requirements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	CG OneView is designed to be documented and flexible</a:t>
            </a:r>
          </a:p>
          <a:p>
            <a:pPr lvl="2">
              <a:spcAft>
                <a:spcPts val="600"/>
              </a:spcAft>
            </a:pPr>
            <a:r>
              <a:rPr lang="en-US" dirty="0"/>
              <a:t>Other developers should be able to easily add functionality</a:t>
            </a:r>
          </a:p>
          <a:p>
            <a:pPr lvl="2">
              <a:spcAft>
                <a:spcPts val="600"/>
              </a:spcAft>
            </a:pPr>
            <a:r>
              <a:rPr lang="en-US" dirty="0"/>
              <a:t>Program office has never before been attempted to integrate a 3</a:t>
            </a:r>
            <a:r>
              <a:rPr lang="en-US" baseline="30000" dirty="0"/>
              <a:t>rd</a:t>
            </a:r>
            <a:r>
              <a:rPr lang="en-US" dirty="0"/>
              <a:t> party application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186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</p:spTree>
    <p:extLst>
      <p:ext uri="{BB962C8B-B14F-4D97-AF65-F5344CB8AC3E}">
        <p14:creationId xmlns:p14="http://schemas.microsoft.com/office/powerpoint/2010/main" val="1764509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29703" y="520644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Project Geofencing: Method - Current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97340" y="1236438"/>
            <a:ext cx="8653505" cy="4365576"/>
          </a:xfrm>
        </p:spPr>
        <p:txBody>
          <a:bodyPr>
            <a:normAutofit fontScale="85000" lnSpcReduction="10000"/>
          </a:bodyPr>
          <a:lstStyle/>
          <a:p>
            <a:pPr>
              <a:spcAft>
                <a:spcPts val="1200"/>
              </a:spcAft>
            </a:pPr>
            <a:r>
              <a:rPr lang="en-US" dirty="0"/>
              <a:t>Develop an application prototype that interfaces with CG OneView</a:t>
            </a:r>
          </a:p>
          <a:p>
            <a:pPr lvl="1">
              <a:spcAft>
                <a:spcPts val="1200"/>
              </a:spcAft>
              <a:buClr>
                <a:srgbClr val="00B050"/>
              </a:buClr>
              <a:buFont typeface="Wingdings" pitchFamily="2" charset="2"/>
              <a:buChar char="v"/>
            </a:pPr>
            <a:r>
              <a:rPr lang="en-US" dirty="0"/>
              <a:t> Adhere to USCG OneView documentation and architecture </a:t>
            </a:r>
          </a:p>
          <a:p>
            <a:pPr lvl="1">
              <a:spcAft>
                <a:spcPts val="1200"/>
              </a:spcAft>
              <a:buClr>
                <a:srgbClr val="00B050"/>
              </a:buClr>
              <a:buFont typeface="Wingdings" pitchFamily="2" charset="2"/>
              <a:buChar char="v"/>
            </a:pPr>
            <a:r>
              <a:rPr lang="en-US" dirty="0"/>
              <a:t> Develop USCG specific requirements</a:t>
            </a:r>
          </a:p>
          <a:p>
            <a:pPr lvl="1">
              <a:spcAft>
                <a:spcPts val="1200"/>
              </a:spcAft>
              <a:buClr>
                <a:srgbClr val="00B050"/>
              </a:buClr>
              <a:buFont typeface="Wingdings" pitchFamily="2" charset="2"/>
              <a:buChar char="v"/>
            </a:pPr>
            <a:r>
              <a:rPr lang="en-US" dirty="0"/>
              <a:t> Develop an application that allows USCG users to create, delete, and   modify geofences, with more precision, and integrates into the CG One View architecture</a:t>
            </a:r>
          </a:p>
          <a:p>
            <a:pPr lvl="1"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dirty="0"/>
              <a:t>Alert USCG operators to vessels approaching or crossing a geofence</a:t>
            </a:r>
          </a:p>
          <a:p>
            <a:pPr lvl="1"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dirty="0"/>
              <a:t>Solicit feedback from Anchorage Sector on usability and functionality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Minimize information overload</a:t>
            </a:r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186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</p:spTree>
    <p:extLst>
      <p:ext uri="{BB962C8B-B14F-4D97-AF65-F5344CB8AC3E}">
        <p14:creationId xmlns:p14="http://schemas.microsoft.com/office/powerpoint/2010/main" val="1018195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29703" y="520644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Project Geofencing: Method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97340" y="1236438"/>
            <a:ext cx="10228012" cy="4439148"/>
          </a:xfrm>
        </p:spPr>
        <p:txBody>
          <a:bodyPr>
            <a:normAutofit/>
          </a:bodyPr>
          <a:lstStyle/>
          <a:p>
            <a:r>
              <a:rPr lang="en-US" dirty="0"/>
              <a:t>Complete Prototype</a:t>
            </a:r>
          </a:p>
          <a:p>
            <a:pPr lvl="1"/>
            <a:r>
              <a:rPr lang="en-US" dirty="0"/>
              <a:t>Develop a </a:t>
            </a:r>
            <a:r>
              <a:rPr lang="en-US" i="1" dirty="0"/>
              <a:t>“Continuous Integration” </a:t>
            </a:r>
            <a:r>
              <a:rPr lang="en-US" dirty="0"/>
              <a:t>process for continued application development</a:t>
            </a:r>
          </a:p>
          <a:p>
            <a:pPr marL="914400" lvl="2" indent="0">
              <a:buNone/>
            </a:pPr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pPr lvl="1"/>
            <a:r>
              <a:rPr lang="en-US" dirty="0"/>
              <a:t>Develop a working prototype to the USCG for integration with CG OneView. </a:t>
            </a:r>
          </a:p>
          <a:p>
            <a:pPr lvl="2"/>
            <a:r>
              <a:rPr lang="en-US" dirty="0"/>
              <a:t>The US Coast Guard has more requirements in order to make it fully operational</a:t>
            </a:r>
          </a:p>
          <a:p>
            <a:pPr lvl="2"/>
            <a:r>
              <a:rPr lang="en-US" dirty="0"/>
              <a:t>Current timeline to integrate into CG One View is approximately 1 week. 	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186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  <p:pic>
        <p:nvPicPr>
          <p:cNvPr id="3074" name="Picture 2" descr="Continuous Integration/Continuous Deployment for DevOps Team | Server  Management Tips">
            <a:extLst>
              <a:ext uri="{FF2B5EF4-FFF2-40B4-BE49-F238E27FC236}">
                <a16:creationId xmlns:a16="http://schemas.microsoft.com/office/drawing/2014/main" id="{3D18523A-FBA7-3E4A-9ABA-E277007A9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9779" y="2198852"/>
            <a:ext cx="2580015" cy="1408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8848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E20BD85E-C271-AF43-9F35-9E4E72047323}"/>
              </a:ext>
            </a:extLst>
          </p:cNvPr>
          <p:cNvSpPr/>
          <p:nvPr/>
        </p:nvSpPr>
        <p:spPr>
          <a:xfrm>
            <a:off x="2270233" y="1891862"/>
            <a:ext cx="1345325" cy="99848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Geofence Application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142B99D6-5EF4-1141-B8BF-267F464F6E48}"/>
              </a:ext>
            </a:extLst>
          </p:cNvPr>
          <p:cNvSpPr/>
          <p:nvPr/>
        </p:nvSpPr>
        <p:spPr>
          <a:xfrm>
            <a:off x="5696606" y="1103594"/>
            <a:ext cx="3037493" cy="25645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CG One View</a:t>
            </a:r>
          </a:p>
        </p:txBody>
      </p:sp>
      <p:sp>
        <p:nvSpPr>
          <p:cNvPr id="4" name="Can 3">
            <a:extLst>
              <a:ext uri="{FF2B5EF4-FFF2-40B4-BE49-F238E27FC236}">
                <a16:creationId xmlns:a16="http://schemas.microsoft.com/office/drawing/2014/main" id="{07C9AF99-8878-B14A-8F2B-4A8821288AB4}"/>
              </a:ext>
            </a:extLst>
          </p:cNvPr>
          <p:cNvSpPr/>
          <p:nvPr/>
        </p:nvSpPr>
        <p:spPr>
          <a:xfrm>
            <a:off x="2427888" y="3459218"/>
            <a:ext cx="1030014" cy="1016876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Geofence DB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B0D0194-91B7-AB4C-9ECC-6599FB3FE0BA}"/>
              </a:ext>
            </a:extLst>
          </p:cNvPr>
          <p:cNvCxnSpPr>
            <a:cxnSpLocks/>
            <a:stCxn id="2" idx="3"/>
            <a:endCxn id="3" idx="1"/>
          </p:cNvCxnSpPr>
          <p:nvPr/>
        </p:nvCxnSpPr>
        <p:spPr>
          <a:xfrm flipV="1">
            <a:off x="3615558" y="2385856"/>
            <a:ext cx="2081048" cy="524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9BA61E2-E5B4-BE49-92EE-6ADA01A930C9}"/>
              </a:ext>
            </a:extLst>
          </p:cNvPr>
          <p:cNvCxnSpPr>
            <a:cxnSpLocks/>
            <a:stCxn id="4" idx="1"/>
            <a:endCxn id="2" idx="2"/>
          </p:cNvCxnSpPr>
          <p:nvPr/>
        </p:nvCxnSpPr>
        <p:spPr>
          <a:xfrm flipV="1">
            <a:off x="2942895" y="2890345"/>
            <a:ext cx="1" cy="56887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17BED53-C2B9-B84E-8EB5-82CF49E78D96}"/>
              </a:ext>
            </a:extLst>
          </p:cNvPr>
          <p:cNvSpPr txBox="1"/>
          <p:nvPr/>
        </p:nvSpPr>
        <p:spPr>
          <a:xfrm>
            <a:off x="4225159" y="1891862"/>
            <a:ext cx="903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92D050"/>
                </a:solidFill>
              </a:rPr>
              <a:t>geofence</a:t>
            </a:r>
            <a:r>
              <a:rPr lang="en-US" sz="1400" dirty="0"/>
              <a:t> </a:t>
            </a:r>
            <a:r>
              <a:rPr lang="en-US" sz="1400" dirty="0">
                <a:solidFill>
                  <a:srgbClr val="92D050"/>
                </a:solidFill>
              </a:rPr>
              <a:t>messages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B841F4-F732-434A-B922-55BF66E63C16}"/>
              </a:ext>
            </a:extLst>
          </p:cNvPr>
          <p:cNvSpPr txBox="1"/>
          <p:nvPr/>
        </p:nvSpPr>
        <p:spPr>
          <a:xfrm>
            <a:off x="2963918" y="2895108"/>
            <a:ext cx="1261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geofence store/retrieve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5B6A6CE4-798B-1D47-BB24-3388053C833D}"/>
              </a:ext>
            </a:extLst>
          </p:cNvPr>
          <p:cNvSpPr/>
          <p:nvPr/>
        </p:nvSpPr>
        <p:spPr>
          <a:xfrm>
            <a:off x="6978868" y="2837793"/>
            <a:ext cx="1534511" cy="68070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operational display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A3BC17B-3880-504E-A709-49424C769415}"/>
              </a:ext>
            </a:extLst>
          </p:cNvPr>
          <p:cNvCxnSpPr>
            <a:cxnSpLocks/>
          </p:cNvCxnSpPr>
          <p:nvPr/>
        </p:nvCxnSpPr>
        <p:spPr>
          <a:xfrm flipH="1">
            <a:off x="4740164" y="956441"/>
            <a:ext cx="21023" cy="3878318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B4EA779-4BD5-B84B-A7F3-33F84D39ECD0}"/>
              </a:ext>
            </a:extLst>
          </p:cNvPr>
          <p:cNvSpPr txBox="1"/>
          <p:nvPr/>
        </p:nvSpPr>
        <p:spPr>
          <a:xfrm>
            <a:off x="1749985" y="1410315"/>
            <a:ext cx="25224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ADAC Geofence Application</a:t>
            </a:r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B6C94824-E974-C147-9441-9E9FA2086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Geofence Architecture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6428B31D-DE07-9C41-B4D7-795CCA142E7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01802BF-DAAB-404A-9950-F323F0305046}"/>
              </a:ext>
            </a:extLst>
          </p:cNvPr>
          <p:cNvSpPr txBox="1"/>
          <p:nvPr/>
        </p:nvSpPr>
        <p:spPr>
          <a:xfrm>
            <a:off x="6558455" y="3782990"/>
            <a:ext cx="1271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USCG CG1V</a:t>
            </a:r>
          </a:p>
        </p:txBody>
      </p:sp>
    </p:spTree>
    <p:extLst>
      <p:ext uri="{BB962C8B-B14F-4D97-AF65-F5344CB8AC3E}">
        <p14:creationId xmlns:p14="http://schemas.microsoft.com/office/powerpoint/2010/main" val="1036588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00828" y="649519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Project Geofencing:  Schedule and Metrics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70138" y="1400793"/>
            <a:ext cx="8273168" cy="2361431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Current year research schedule and milestones:</a:t>
            </a:r>
          </a:p>
          <a:p>
            <a:pPr lvl="1">
              <a:buClr>
                <a:srgbClr val="00B050"/>
              </a:buClr>
              <a:buFont typeface="Wingdings" pitchFamily="2" charset="2"/>
              <a:buChar char="ü"/>
            </a:pPr>
            <a:r>
              <a:rPr lang="en-US" dirty="0"/>
              <a:t>Initial Integration with CG OneView </a:t>
            </a:r>
          </a:p>
          <a:p>
            <a:pPr lvl="1">
              <a:buClr>
                <a:srgbClr val="00B050"/>
              </a:buClr>
              <a:buFont typeface="Wingdings" pitchFamily="2" charset="2"/>
              <a:buChar char="ü"/>
            </a:pPr>
            <a:r>
              <a:rPr lang="en-US" dirty="0"/>
              <a:t>Implemented multi-layer geofences</a:t>
            </a:r>
          </a:p>
          <a:p>
            <a:pPr lvl="1">
              <a:buClr>
                <a:srgbClr val="00B050"/>
              </a:buClr>
              <a:buFont typeface="Wingdings" pitchFamily="2" charset="2"/>
              <a:buChar char="ü"/>
            </a:pPr>
            <a:r>
              <a:rPr lang="en-US" dirty="0"/>
              <a:t>Validated CG OneView Documentation and Interfaces</a:t>
            </a:r>
          </a:p>
          <a:p>
            <a:pPr lvl="1">
              <a:buClr>
                <a:srgbClr val="00B050"/>
              </a:buClr>
              <a:buFont typeface="Wingdings" pitchFamily="2" charset="2"/>
              <a:buChar char="ü"/>
            </a:pPr>
            <a:r>
              <a:rPr lang="en-US" sz="2500" dirty="0"/>
              <a:t>Successful integration with CG OneView </a:t>
            </a:r>
          </a:p>
          <a:p>
            <a:endParaRPr lang="en-US" dirty="0"/>
          </a:p>
          <a:p>
            <a:r>
              <a:rPr lang="en-US" dirty="0"/>
              <a:t>Current year metrics:</a:t>
            </a:r>
          </a:p>
          <a:p>
            <a:pPr lvl="1"/>
            <a:r>
              <a:rPr lang="en-US" dirty="0"/>
              <a:t>Completed initial user application to create and manage geofences</a:t>
            </a:r>
          </a:p>
          <a:p>
            <a:pPr lvl="1"/>
            <a:r>
              <a:rPr lang="en-US" dirty="0"/>
              <a:t>Evaluate with USCG Anchorage Sector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186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0FE9BD-B191-8545-940B-88E07AF47E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0470" y="3857280"/>
            <a:ext cx="5679260" cy="263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7928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40168" y="735436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Geofencing:  Planned Research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32930" y="1672160"/>
            <a:ext cx="8273168" cy="2943883"/>
          </a:xfrm>
        </p:spPr>
        <p:txBody>
          <a:bodyPr>
            <a:normAutofit/>
          </a:bodyPr>
          <a:lstStyle/>
          <a:p>
            <a:r>
              <a:rPr lang="en-US" dirty="0"/>
              <a:t>A prototype geofencing application that can be quickly integrated and distrusted with CG One View</a:t>
            </a:r>
            <a:br>
              <a:rPr lang="en-US" dirty="0"/>
            </a:br>
            <a:endParaRPr lang="en-US" dirty="0"/>
          </a:p>
          <a:p>
            <a:r>
              <a:rPr lang="en-US" dirty="0"/>
              <a:t>Code, requirements, and documentation transition to Coast Guard</a:t>
            </a:r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186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</p:spTree>
    <p:extLst>
      <p:ext uri="{BB962C8B-B14F-4D97-AF65-F5344CB8AC3E}">
        <p14:creationId xmlns:p14="http://schemas.microsoft.com/office/powerpoint/2010/main" val="3428510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40168" y="735436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Geofencing:  Key Accomplishments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32930" y="1672160"/>
            <a:ext cx="8273168" cy="2943883"/>
          </a:xfrm>
        </p:spPr>
        <p:txBody>
          <a:bodyPr/>
          <a:lstStyle/>
          <a:p>
            <a:r>
              <a:rPr lang="en-US" dirty="0"/>
              <a:t>Requirements, Requirements, and Requirements!</a:t>
            </a:r>
          </a:p>
          <a:p>
            <a:r>
              <a:rPr lang="en-US" dirty="0"/>
              <a:t>Integrated into the CG OneView architecture</a:t>
            </a:r>
          </a:p>
          <a:p>
            <a:r>
              <a:rPr lang="en-US" dirty="0"/>
              <a:t>Opened the pathway for 3</a:t>
            </a:r>
            <a:r>
              <a:rPr lang="en-US" baseline="30000" dirty="0"/>
              <a:t>rd</a:t>
            </a:r>
            <a:r>
              <a:rPr lang="en-US" dirty="0"/>
              <a:t> party developers to add capability to CG OneView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186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</p:spTree>
    <p:extLst>
      <p:ext uri="{BB962C8B-B14F-4D97-AF65-F5344CB8AC3E}">
        <p14:creationId xmlns:p14="http://schemas.microsoft.com/office/powerpoint/2010/main" val="468560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84935" y="766120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Project Geofencing:  Transition Plans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963037" y="1739665"/>
            <a:ext cx="8273168" cy="2471446"/>
          </a:xfrm>
        </p:spPr>
        <p:txBody>
          <a:bodyPr>
            <a:normAutofit lnSpcReduction="10000"/>
          </a:bodyPr>
          <a:lstStyle/>
          <a:p>
            <a:pPr>
              <a:spcAft>
                <a:spcPts val="1200"/>
              </a:spcAft>
            </a:pPr>
            <a:r>
              <a:rPr lang="en-US" dirty="0"/>
              <a:t>Develop a continuous integration process with CG One View developers so they can integrate with CG One View</a:t>
            </a:r>
          </a:p>
          <a:p>
            <a:pPr>
              <a:spcAft>
                <a:spcPts val="1200"/>
              </a:spcAft>
            </a:pPr>
            <a:r>
              <a:rPr lang="en-US" dirty="0"/>
              <a:t>Deliver the final prototype to CG OneView developers for integration testing and production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186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</p:spTree>
    <p:extLst>
      <p:ext uri="{BB962C8B-B14F-4D97-AF65-F5344CB8AC3E}">
        <p14:creationId xmlns:p14="http://schemas.microsoft.com/office/powerpoint/2010/main" val="1871872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34F45DC-C517-C944-9A96-5447612AE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5945" y="730689"/>
            <a:ext cx="8924452" cy="4534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106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805FC12-3AA5-0D45-9018-3ED5A511F1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179" y="662152"/>
            <a:ext cx="7677503" cy="4868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7082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32221" y="821017"/>
            <a:ext cx="9940158" cy="70173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/>
              <a:t>Ready for questions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1032930" y="1935786"/>
            <a:ext cx="4845030" cy="2754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Franklin Gothic Book" panose="020B0503020102020204" pitchFamily="34" charset="0"/>
              </a:rPr>
              <a:t>Feedback…</a:t>
            </a:r>
          </a:p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Franklin Gothic Book" panose="020B0503020102020204" pitchFamily="34" charset="0"/>
              </a:rPr>
              <a:t>What are we missing?</a:t>
            </a:r>
          </a:p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Franklin Gothic Book" panose="020B0503020102020204" pitchFamily="34" charset="0"/>
              </a:rPr>
              <a:t>What can we improve?</a:t>
            </a:r>
          </a:p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Franklin Gothic Book" panose="020B0503020102020204" pitchFamily="34" charset="0"/>
              </a:rPr>
              <a:t>Who should we connect with to improve odds of research success?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7100710" y="2064504"/>
            <a:ext cx="3742267" cy="18415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marL="228600" indent="-228600">
              <a:spcBef>
                <a:spcPts val="200"/>
              </a:spcBef>
              <a:buFont typeface="Arial" panose="020B0604020202020204" pitchFamily="34" charset="0"/>
              <a:buChar char="•"/>
              <a:defRPr sz="280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(Insert graphic associated with the research)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29564" y="0"/>
            <a:ext cx="4186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852865-8AA7-E447-B4BD-4251600785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1022" y="1680303"/>
            <a:ext cx="5058048" cy="2609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332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0">
      <a:dk1>
        <a:srgbClr val="E4E8EE"/>
      </a:dk1>
      <a:lt1>
        <a:srgbClr val="222A37"/>
      </a:lt1>
      <a:dk2>
        <a:srgbClr val="E4E8EE"/>
      </a:dk2>
      <a:lt2>
        <a:srgbClr val="222A37"/>
      </a:lt2>
      <a:accent1>
        <a:srgbClr val="2D82A4"/>
      </a:accent1>
      <a:accent2>
        <a:srgbClr val="77C3CB"/>
      </a:accent2>
      <a:accent3>
        <a:srgbClr val="5EB298"/>
      </a:accent3>
      <a:accent4>
        <a:srgbClr val="68787A"/>
      </a:accent4>
      <a:accent5>
        <a:srgbClr val="84ACB6"/>
      </a:accent5>
      <a:accent6>
        <a:srgbClr val="2683C6"/>
      </a:accent6>
      <a:hlink>
        <a:srgbClr val="A9DB66"/>
      </a:hlink>
      <a:folHlink>
        <a:srgbClr val="50771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13092</TotalTime>
  <Words>784</Words>
  <Application>Microsoft Macintosh PowerPoint</Application>
  <PresentationFormat>Widescreen</PresentationFormat>
  <Paragraphs>102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Franklin Gothic Book</vt:lpstr>
      <vt:lpstr>Franklin Gothic Medium Cond</vt:lpstr>
      <vt:lpstr>Wingdings</vt:lpstr>
      <vt:lpstr>Office Theme</vt:lpstr>
      <vt:lpstr> ADAC Year 7 Annual Meeting ...Via Conference Call, 2-3 June 2021 ADAC Project Briefing “Geofencing”</vt:lpstr>
      <vt:lpstr>Project Geofencing:  Geofencing for CG1View</vt:lpstr>
      <vt:lpstr>Project Geofencing:  Description and Baseline</vt:lpstr>
      <vt:lpstr>Project Geofencing:  Relevance</vt:lpstr>
      <vt:lpstr>Project Geofencing: Method</vt:lpstr>
      <vt:lpstr>Project Geofencing: Method - Current</vt:lpstr>
      <vt:lpstr>Project Geofencing: Method Future</vt:lpstr>
      <vt:lpstr>Geofence Architecture</vt:lpstr>
      <vt:lpstr>Project Geofencing:  Schedule and Metrics</vt:lpstr>
      <vt:lpstr>Geofencing:  Planned Research Outcomes</vt:lpstr>
      <vt:lpstr>Geofencing:  Key Accomplishments</vt:lpstr>
      <vt:lpstr>Project Geofencing:  Transition Plans</vt:lpstr>
      <vt:lpstr>PowerPoint Presentation</vt:lpstr>
      <vt:lpstr>PowerPoint Presentation</vt:lpstr>
      <vt:lpstr>Ready for questions</vt:lpstr>
    </vt:vector>
  </TitlesOfParts>
  <Company>Univeristy of Alaska Anchorage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Jeffrey A Kee</dc:creator>
  <cp:lastModifiedBy>Shawn Butler</cp:lastModifiedBy>
  <cp:revision>293</cp:revision>
  <cp:lastPrinted>2018-08-30T21:44:35Z</cp:lastPrinted>
  <dcterms:created xsi:type="dcterms:W3CDTF">2018-01-03T22:04:18Z</dcterms:created>
  <dcterms:modified xsi:type="dcterms:W3CDTF">2021-05-28T18:34:28Z</dcterms:modified>
</cp:coreProperties>
</file>